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71" r:id="rId13"/>
    <p:sldId id="268" r:id="rId14"/>
    <p:sldId id="270" r:id="rId15"/>
    <p:sldId id="269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山河万朵" initials="山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77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主页面</a:t>
            </a:r>
            <a:endParaRPr lang="zh-CN" altLang="en-US" sz="3600"/>
          </a:p>
        </p:txBody>
      </p:sp>
      <p:sp>
        <p:nvSpPr>
          <p:cNvPr id="7" name="笑脸 6"/>
          <p:cNvSpPr/>
          <p:nvPr/>
        </p:nvSpPr>
        <p:spPr>
          <a:xfrm>
            <a:off x="1084580" y="1729740"/>
            <a:ext cx="3890645" cy="3307715"/>
          </a:xfrm>
          <a:prstGeom prst="smileyFac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06755" y="5091430"/>
            <a:ext cx="1936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这里是一个</a:t>
            </a:r>
            <a:r>
              <a:rPr lang="en-US" altLang="zh-CN"/>
              <a:t>logo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6490335" y="1236345"/>
            <a:ext cx="4580890" cy="4509770"/>
          </a:xfrm>
          <a:prstGeom prst="rect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532370" y="389255"/>
            <a:ext cx="1936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这里是登录</a:t>
            </a:r>
            <a:r>
              <a:rPr lang="zh-CN" altLang="en-US"/>
              <a:t>注册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929120" y="1736090"/>
            <a:ext cx="37649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用户名：</a:t>
            </a:r>
            <a:endParaRPr lang="zh-CN" altLang="en-US"/>
          </a:p>
          <a:p>
            <a:r>
              <a:rPr lang="zh-CN" altLang="en-US"/>
              <a:t>密码：</a:t>
            </a:r>
            <a:endParaRPr lang="zh-CN" altLang="en-US"/>
          </a:p>
          <a:p>
            <a:r>
              <a:rPr lang="zh-CN" altLang="en-US"/>
              <a:t>（不确定需不需要加邮箱</a:t>
            </a:r>
            <a:r>
              <a:rPr lang="zh-CN" altLang="en-US"/>
              <a:t>验证）</a:t>
            </a:r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7059930" y="5090160"/>
            <a:ext cx="1094740" cy="422275"/>
          </a:xfrm>
          <a:prstGeom prst="roundRect">
            <a:avLst/>
          </a:prstGeom>
          <a:solidFill>
            <a:schemeClr val="bg2"/>
          </a:solidFill>
          <a:ln w="381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登录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9054465" y="5091430"/>
            <a:ext cx="1094740" cy="422275"/>
          </a:xfrm>
          <a:prstGeom prst="roundRect">
            <a:avLst/>
          </a:prstGeom>
          <a:solidFill>
            <a:schemeClr val="bg2"/>
          </a:solidFill>
          <a:ln w="381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注册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75225" y="4268470"/>
            <a:ext cx="17976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点击登录，前端需要查询</a:t>
            </a:r>
            <a:r>
              <a:rPr lang="zh-CN" altLang="en-US">
                <a:solidFill>
                  <a:srgbClr val="FF0000"/>
                </a:solidFill>
              </a:rPr>
              <a:t>后端数据库，返回一个用户名和密码是否匹配的结果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234930" y="3714750"/>
            <a:ext cx="17976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点击注册，需要查询</a:t>
            </a:r>
            <a:r>
              <a:rPr lang="zh-CN" altLang="en-US">
                <a:solidFill>
                  <a:srgbClr val="FF0000"/>
                </a:solidFill>
              </a:rPr>
              <a:t>后端数据库是否存在已有用户名，如果存在，前端会展示注册不成功信息，否则，数据库会写入对应用户名和</a:t>
            </a:r>
            <a:r>
              <a:rPr lang="zh-CN" altLang="en-US">
                <a:solidFill>
                  <a:srgbClr val="FF0000"/>
                </a:solidFill>
              </a:rPr>
              <a:t>密码。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7341235" y="4632325"/>
            <a:ext cx="150495" cy="1308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491730" y="4513580"/>
            <a:ext cx="1203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管理员</a:t>
            </a: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8695690" y="4632325"/>
            <a:ext cx="150495" cy="1308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945245" y="4513580"/>
            <a:ext cx="1203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29120" y="5459730"/>
            <a:ext cx="29019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注册成功需要再次登录，正常登录成功右边的登录框消失，跳转到应用主页面（用户）或者管理中心（管理</a:t>
            </a:r>
            <a:r>
              <a:rPr lang="zh-CN" altLang="en-US"/>
              <a:t>员）。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检索</a:t>
            </a:r>
            <a:r>
              <a:rPr lang="zh-CN" altLang="en-US"/>
              <a:t>结果</a:t>
            </a:r>
            <a:endParaRPr lang="zh-CN" altLang="en-US"/>
          </a:p>
        </p:txBody>
      </p:sp>
      <p:pic>
        <p:nvPicPr>
          <p:cNvPr id="4" name="图片 3" descr="截屏2024-04-10 下午8.17.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9045" y="1379855"/>
            <a:ext cx="9411335" cy="5334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95650" y="6489700"/>
            <a:ext cx="1603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加个分</a:t>
            </a:r>
            <a:r>
              <a:rPr lang="zh-CN" altLang="en-US"/>
              <a:t>页功能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15365" y="2264410"/>
            <a:ext cx="16033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/>
              <a:t>加一个按分类过滤的功能，前端返回类别</a:t>
            </a:r>
            <a:r>
              <a:rPr lang="en-US" altLang="zh-CN" sz="700"/>
              <a:t>id</a:t>
            </a:r>
            <a:r>
              <a:rPr lang="zh-CN" altLang="en-US" sz="700"/>
              <a:t>，后端返回对应的论文</a:t>
            </a:r>
            <a:endParaRPr lang="zh-CN" altLang="en-US" sz="700"/>
          </a:p>
        </p:txBody>
      </p:sp>
      <p:sp>
        <p:nvSpPr>
          <p:cNvPr id="7" name="文本框 6"/>
          <p:cNvSpPr txBox="1"/>
          <p:nvPr/>
        </p:nvSpPr>
        <p:spPr>
          <a:xfrm>
            <a:off x="953135" y="3737610"/>
            <a:ext cx="160337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/>
              <a:t>加热度升序，热度</a:t>
            </a:r>
            <a:r>
              <a:rPr lang="zh-CN" altLang="en-US" sz="700"/>
              <a:t>降序</a:t>
            </a:r>
            <a:endParaRPr lang="zh-CN" altLang="en-US" sz="700"/>
          </a:p>
        </p:txBody>
      </p:sp>
      <p:sp>
        <p:nvSpPr>
          <p:cNvPr id="9" name="文本框 8"/>
          <p:cNvSpPr txBox="1"/>
          <p:nvPr/>
        </p:nvSpPr>
        <p:spPr>
          <a:xfrm>
            <a:off x="9463405" y="3538220"/>
            <a:ext cx="1715135" cy="199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AI</a:t>
            </a:r>
            <a:r>
              <a:rPr lang="zh-CN" altLang="en-US" sz="900"/>
              <a:t>对话不知道有没有必要保留历史信息，感觉没必要</a:t>
            </a:r>
            <a:endParaRPr lang="zh-CN" altLang="en-US" sz="900"/>
          </a:p>
        </p:txBody>
      </p:sp>
      <p:sp>
        <p:nvSpPr>
          <p:cNvPr id="10" name="文本框 9"/>
          <p:cNvSpPr txBox="1"/>
          <p:nvPr/>
        </p:nvSpPr>
        <p:spPr>
          <a:xfrm>
            <a:off x="4787900" y="2571115"/>
            <a:ext cx="1998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向后端传需要生成综述的论文</a:t>
            </a:r>
            <a:r>
              <a:rPr lang="en-US" altLang="zh-CN" sz="1000"/>
              <a:t>id</a:t>
            </a:r>
            <a:endParaRPr lang="en-US" altLang="zh-CN" sz="1000"/>
          </a:p>
          <a:p>
            <a:r>
              <a:rPr lang="zh-CN" altLang="en-US" sz="1000"/>
              <a:t>接收从后端返回的应答，若成功则自动跳转综述阅读</a:t>
            </a:r>
            <a:r>
              <a:rPr lang="zh-CN" altLang="en-US" sz="1000"/>
              <a:t>页面</a:t>
            </a:r>
            <a:endParaRPr lang="zh-CN" altLang="en-US" sz="1000"/>
          </a:p>
        </p:txBody>
      </p:sp>
      <p:sp>
        <p:nvSpPr>
          <p:cNvPr id="11" name="文本框 10"/>
          <p:cNvSpPr txBox="1"/>
          <p:nvPr/>
        </p:nvSpPr>
        <p:spPr>
          <a:xfrm>
            <a:off x="7145655" y="6000115"/>
            <a:ext cx="1715135" cy="368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00"/>
              <a:t>向后端传入问题，接收返回结果，集成</a:t>
            </a:r>
            <a:r>
              <a:rPr lang="en-US" altLang="zh-CN" sz="900"/>
              <a:t>md</a:t>
            </a:r>
            <a:r>
              <a:rPr lang="zh-CN" altLang="en-US" sz="900"/>
              <a:t>阅读器</a:t>
            </a:r>
            <a:endParaRPr lang="zh-CN" altLang="en-US" sz="900"/>
          </a:p>
        </p:txBody>
      </p:sp>
      <p:sp>
        <p:nvSpPr>
          <p:cNvPr id="12" name="文本框 11"/>
          <p:cNvSpPr txBox="1"/>
          <p:nvPr/>
        </p:nvSpPr>
        <p:spPr>
          <a:xfrm>
            <a:off x="4787900" y="3692525"/>
            <a:ext cx="1998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展示论文名称、时间、作者、被引次数、相关文章</a:t>
            </a:r>
            <a:r>
              <a:rPr lang="en-US" altLang="zh-CN" sz="1000"/>
              <a:t>(?)</a:t>
            </a:r>
            <a:endParaRPr lang="en-US" altLang="zh-CN" sz="1000"/>
          </a:p>
          <a:p>
            <a:r>
              <a:rPr lang="zh-CN" altLang="en-US" sz="1000"/>
              <a:t>点击标题进入</a:t>
            </a:r>
            <a:r>
              <a:rPr lang="zh-CN" altLang="en-US" sz="1000"/>
              <a:t>论文详情页</a:t>
            </a:r>
            <a:endParaRPr lang="zh-CN" altLang="en-US" sz="1000"/>
          </a:p>
        </p:txBody>
      </p:sp>
      <p:sp>
        <p:nvSpPr>
          <p:cNvPr id="3" name="文本框 2"/>
          <p:cNvSpPr txBox="1"/>
          <p:nvPr/>
        </p:nvSpPr>
        <p:spPr>
          <a:xfrm>
            <a:off x="9463405" y="4918075"/>
            <a:ext cx="26085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论文循证：前端传入请求，后端根据报告中提到的论文返回检索结果，显示</a:t>
            </a:r>
            <a:r>
              <a:rPr lang="zh-CN" altLang="en-US" sz="1000"/>
              <a:t>在左侧</a:t>
            </a:r>
            <a:endParaRPr lang="zh-CN" altLang="en-US" sz="1000"/>
          </a:p>
        </p:txBody>
      </p:sp>
      <p:sp>
        <p:nvSpPr>
          <p:cNvPr id="8" name="文本框 7"/>
          <p:cNvSpPr txBox="1"/>
          <p:nvPr/>
        </p:nvSpPr>
        <p:spPr>
          <a:xfrm>
            <a:off x="319405" y="5102860"/>
            <a:ext cx="1332865" cy="199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000"/>
              <a:t>如果数据库没有中文</a:t>
            </a:r>
            <a:r>
              <a:rPr lang="zh-CN" altLang="en-US" sz="1000"/>
              <a:t>论文就可以删了</a:t>
            </a:r>
            <a:endParaRPr lang="zh-CN" altLang="en-US" sz="1000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报告阅读</a:t>
            </a:r>
            <a:r>
              <a:rPr lang="zh-CN" altLang="en-US"/>
              <a:t>页面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608400" y="1524055"/>
            <a:ext cx="10969200" cy="4759200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/>
              <a:t>                     </a:t>
            </a:r>
            <a:r>
              <a:rPr lang="zh-CN" altLang="en-US"/>
              <a:t>报告名称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014720" y="1485900"/>
            <a:ext cx="3444875" cy="47485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096000" y="1610360"/>
            <a:ext cx="1017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AI</a:t>
            </a:r>
            <a:r>
              <a:rPr lang="zh-CN" altLang="en-US"/>
              <a:t>对话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05475" y="628332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后端应该让</a:t>
            </a:r>
            <a:r>
              <a:rPr lang="en-US" altLang="zh-CN"/>
              <a:t>AI</a:t>
            </a:r>
            <a:r>
              <a:rPr lang="zh-CN" altLang="en-US"/>
              <a:t>保留上下文，使用户继续对报告</a:t>
            </a:r>
            <a:r>
              <a:rPr lang="zh-CN" altLang="en-US"/>
              <a:t>进行提问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312545" y="2169160"/>
            <a:ext cx="3444875" cy="411416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报告主</a:t>
            </a:r>
            <a:r>
              <a:rPr lang="zh-CN" altLang="en-US"/>
              <a:t>体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605530" y="1916430"/>
            <a:ext cx="825500" cy="2527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重新生成</a:t>
            </a:r>
            <a:endParaRPr lang="zh-CN" altLang="en-US" sz="1200"/>
          </a:p>
        </p:txBody>
      </p:sp>
      <p:sp>
        <p:nvSpPr>
          <p:cNvPr id="8" name="文本框 7"/>
          <p:cNvSpPr txBox="1"/>
          <p:nvPr/>
        </p:nvSpPr>
        <p:spPr>
          <a:xfrm>
            <a:off x="4431030" y="1916430"/>
            <a:ext cx="825500" cy="2527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下载</a:t>
            </a:r>
            <a:endParaRPr lang="zh-CN" altLang="en-US" sz="1200"/>
          </a:p>
        </p:txBody>
      </p:sp>
      <p:sp>
        <p:nvSpPr>
          <p:cNvPr id="9" name="文本框 8"/>
          <p:cNvSpPr txBox="1"/>
          <p:nvPr/>
        </p:nvSpPr>
        <p:spPr>
          <a:xfrm>
            <a:off x="974090" y="6420485"/>
            <a:ext cx="4319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重新生成时则由后端重新返回一个</a:t>
            </a:r>
            <a:r>
              <a:rPr lang="zh-CN" altLang="en-US"/>
              <a:t>报告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论文详情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2">
              <a:lumMod val="95000"/>
            </a:schemeClr>
          </a:solidFill>
        </p:spPr>
        <p:txBody>
          <a:bodyPr/>
          <a:p>
            <a:pPr marL="0" indent="0">
              <a:buNone/>
            </a:pPr>
            <a:r>
              <a:rPr lang="en-US" altLang="zh-CN"/>
              <a:t>                     </a:t>
            </a:r>
            <a:r>
              <a:rPr lang="zh-CN" altLang="en-US"/>
              <a:t>论文名称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作者：</a:t>
            </a:r>
            <a:r>
              <a:rPr lang="en-US" altLang="zh-CN"/>
              <a:t>xxx</a:t>
            </a:r>
            <a:r>
              <a:rPr lang="zh-CN" altLang="en-US"/>
              <a:t>，</a:t>
            </a:r>
            <a:r>
              <a:rPr lang="en-US" altLang="zh-CN"/>
              <a:t>xxx</a:t>
            </a:r>
            <a:r>
              <a:rPr lang="zh-CN" altLang="en-US"/>
              <a:t>，</a:t>
            </a:r>
            <a:r>
              <a:rPr lang="en-US" altLang="zh-CN"/>
              <a:t>xxx</a:t>
            </a:r>
            <a:r>
              <a:rPr lang="zh-CN" altLang="en-US"/>
              <a:t>，</a:t>
            </a:r>
            <a:r>
              <a:rPr lang="en-US" altLang="zh-CN"/>
              <a:t>xxx</a:t>
            </a:r>
            <a:r>
              <a:rPr lang="zh-CN" altLang="en-US"/>
              <a:t>，</a:t>
            </a:r>
            <a:r>
              <a:rPr lang="en-US" altLang="zh-CN"/>
              <a:t>xxx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摘要：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评分：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评论：</a:t>
            </a:r>
            <a:endParaRPr lang="zh-CN" altLang="en-US"/>
          </a:p>
          <a:p>
            <a:pPr marL="0" indent="457200">
              <a:buNone/>
            </a:pPr>
            <a:r>
              <a:rPr lang="zh-CN" altLang="en-US"/>
              <a:t>一条评论：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468120" y="2565400"/>
            <a:ext cx="2905760" cy="12306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470660" y="5719445"/>
            <a:ext cx="2905760" cy="53022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70660" y="5715000"/>
            <a:ext cx="750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内容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70660" y="602488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时间</a:t>
            </a:r>
            <a:endParaRPr lang="zh-CN" altLang="en-US" sz="1200"/>
          </a:p>
        </p:txBody>
      </p:sp>
      <p:sp>
        <p:nvSpPr>
          <p:cNvPr id="8" name="文本框 7"/>
          <p:cNvSpPr txBox="1"/>
          <p:nvPr/>
        </p:nvSpPr>
        <p:spPr>
          <a:xfrm>
            <a:off x="3860165" y="600837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点赞</a:t>
            </a:r>
            <a:endParaRPr lang="zh-CN" altLang="en-US" sz="1200"/>
          </a:p>
        </p:txBody>
      </p:sp>
      <p:sp>
        <p:nvSpPr>
          <p:cNvPr id="9" name="文本框 8"/>
          <p:cNvSpPr txBox="1"/>
          <p:nvPr/>
        </p:nvSpPr>
        <p:spPr>
          <a:xfrm>
            <a:off x="3422650" y="600837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评论</a:t>
            </a:r>
            <a:endParaRPr lang="zh-CN" altLang="en-US" sz="1200"/>
          </a:p>
        </p:txBody>
      </p:sp>
      <p:sp>
        <p:nvSpPr>
          <p:cNvPr id="10" name="文本框 9"/>
          <p:cNvSpPr txBox="1"/>
          <p:nvPr/>
        </p:nvSpPr>
        <p:spPr>
          <a:xfrm>
            <a:off x="3862705" y="571500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举报</a:t>
            </a:r>
            <a:endParaRPr lang="zh-CN" altLang="en-US" sz="120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0660" y="4015740"/>
            <a:ext cx="2910840" cy="103505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422015" y="4718050"/>
            <a:ext cx="841375" cy="368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200"/>
              <a:t>我要评分</a:t>
            </a:r>
            <a:endParaRPr lang="zh-CN" altLang="en-US" sz="1200"/>
          </a:p>
        </p:txBody>
      </p:sp>
      <p:sp>
        <p:nvSpPr>
          <p:cNvPr id="13" name="矩形 12"/>
          <p:cNvSpPr/>
          <p:nvPr/>
        </p:nvSpPr>
        <p:spPr>
          <a:xfrm>
            <a:off x="6014720" y="1485900"/>
            <a:ext cx="3444875" cy="47485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096000" y="1610360"/>
            <a:ext cx="1017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AI</a:t>
            </a:r>
            <a:r>
              <a:rPr lang="zh-CN" altLang="en-US"/>
              <a:t>对话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652135" y="6249670"/>
            <a:ext cx="4681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这里除了传递对话内容，也要传</a:t>
            </a:r>
            <a:r>
              <a:rPr lang="zh-CN" altLang="en-US"/>
              <a:t>是哪篇论文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470910" y="182753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点赞</a:t>
            </a:r>
            <a:endParaRPr lang="zh-CN" altLang="en-US" sz="1200"/>
          </a:p>
        </p:txBody>
      </p:sp>
      <p:sp>
        <p:nvSpPr>
          <p:cNvPr id="18" name="文本框 17"/>
          <p:cNvSpPr txBox="1"/>
          <p:nvPr/>
        </p:nvSpPr>
        <p:spPr>
          <a:xfrm>
            <a:off x="3987165" y="182753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下载</a:t>
            </a:r>
            <a:endParaRPr lang="zh-CN" altLang="en-US" sz="1200"/>
          </a:p>
        </p:txBody>
      </p:sp>
      <p:sp>
        <p:nvSpPr>
          <p:cNvPr id="19" name="文本框 18"/>
          <p:cNvSpPr txBox="1"/>
          <p:nvPr/>
        </p:nvSpPr>
        <p:spPr>
          <a:xfrm>
            <a:off x="1986915" y="6481445"/>
            <a:ext cx="2114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本页功能比较基础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4511040" y="1827530"/>
            <a:ext cx="516255" cy="224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摘要</a:t>
            </a:r>
            <a:endParaRPr lang="zh-CN" altLang="en-US" sz="1200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论文上传</a:t>
            </a:r>
            <a:endParaRPr lang="zh-CN" altLang="en-US"/>
          </a:p>
        </p:txBody>
      </p:sp>
      <p:pic>
        <p:nvPicPr>
          <p:cNvPr id="4" name="内容占位符 3" descr="截屏2024-04-10 下午9.41.4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38885" y="1490345"/>
            <a:ext cx="9944735" cy="53066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93190" y="2373630"/>
            <a:ext cx="24904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文件夹这些功能可以不做</a:t>
            </a:r>
            <a:endParaRPr lang="zh-CN" altLang="en-US" sz="1200"/>
          </a:p>
        </p:txBody>
      </p:sp>
      <p:sp>
        <p:nvSpPr>
          <p:cNvPr id="6" name="文本框 5"/>
          <p:cNvSpPr txBox="1"/>
          <p:nvPr/>
        </p:nvSpPr>
        <p:spPr>
          <a:xfrm>
            <a:off x="3744595" y="373189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用户上传的文献在这里显示</a:t>
            </a:r>
            <a:endParaRPr lang="zh-CN" altLang="en-US"/>
          </a:p>
          <a:p>
            <a:r>
              <a:rPr lang="zh-CN" altLang="en-US"/>
              <a:t>传送用户</a:t>
            </a:r>
            <a:r>
              <a:rPr lang="en-US" altLang="zh-CN"/>
              <a:t>id</a:t>
            </a:r>
            <a:r>
              <a:rPr lang="zh-CN" altLang="en-US"/>
              <a:t>，</a:t>
            </a:r>
            <a:r>
              <a:rPr lang="zh-CN" altLang="en-US"/>
              <a:t>返回上传的论文</a:t>
            </a:r>
            <a:endParaRPr lang="zh-CN" altLang="en-US"/>
          </a:p>
          <a:p>
            <a:r>
              <a:rPr lang="zh-CN" altLang="en-US"/>
              <a:t>综述生成的逻辑</a:t>
            </a:r>
            <a:r>
              <a:rPr lang="zh-CN" altLang="en-US"/>
              <a:t>和之前一样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068945" y="3682365"/>
            <a:ext cx="2987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仅保留下载和删除功能</a:t>
            </a:r>
            <a:r>
              <a:rPr lang="zh-CN" altLang="en-US"/>
              <a:t>即可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论文研读</a:t>
            </a:r>
            <a:r>
              <a:rPr lang="zh-CN" altLang="en-US"/>
              <a:t>页面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2">
              <a:lumMod val="95000"/>
            </a:schemeClr>
          </a:solidFill>
        </p:spPr>
        <p:txBody>
          <a:bodyPr/>
          <a:p>
            <a:pPr marL="0" indent="0">
              <a:buNone/>
            </a:pPr>
            <a:r>
              <a:rPr lang="en-US" altLang="zh-CN"/>
              <a:t>                     </a:t>
            </a:r>
            <a:r>
              <a:rPr lang="zh-CN" altLang="en-US"/>
              <a:t>论文名称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014720" y="1485900"/>
            <a:ext cx="3444875" cy="47485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096000" y="1610360"/>
            <a:ext cx="1017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AI</a:t>
            </a:r>
            <a:r>
              <a:rPr lang="zh-CN" altLang="en-US"/>
              <a:t>对话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652135" y="6249670"/>
            <a:ext cx="4681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这里除了传递对话内容，也要传</a:t>
            </a:r>
            <a:r>
              <a:rPr lang="zh-CN" altLang="en-US"/>
              <a:t>是哪篇论文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986915" y="6481445"/>
            <a:ext cx="2114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本页功能比较基础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321435" y="1978660"/>
            <a:ext cx="3444875" cy="421830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论文</a:t>
            </a:r>
            <a:r>
              <a:rPr lang="zh-CN" altLang="en-US"/>
              <a:t>主体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管理页面</a:t>
            </a:r>
            <a:endParaRPr lang="zh-CN" altLang="en-US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8355" y="1146810"/>
            <a:ext cx="9148445" cy="41217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1485" y="5346065"/>
            <a:ext cx="21894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左边是三项：用户管理、成果管理、举报</a:t>
            </a:r>
            <a:r>
              <a:rPr lang="zh-CN" altLang="en-US"/>
              <a:t>信息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50590" y="5346065"/>
            <a:ext cx="3363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点击左边右边更新对应</a:t>
            </a:r>
            <a:r>
              <a:rPr lang="zh-CN" altLang="en-US"/>
              <a:t>页面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管理</a:t>
            </a:r>
            <a:r>
              <a:rPr lang="zh-CN" altLang="en-US" sz="3600"/>
              <a:t>子页面</a:t>
            </a:r>
            <a:endParaRPr lang="zh-CN" altLang="en-US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2425" y="1014095"/>
            <a:ext cx="7874000" cy="43656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71110" y="20669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这里应该会</a:t>
            </a:r>
            <a:r>
              <a:rPr lang="zh-CN" altLang="en-US"/>
              <a:t>删去右边的添加</a:t>
            </a:r>
            <a:r>
              <a:rPr lang="zh-CN" altLang="en-US"/>
              <a:t>功能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927860" y="3463290"/>
            <a:ext cx="210883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输入用户名，点击查询键，</a:t>
            </a:r>
            <a:r>
              <a:rPr lang="zh-CN" altLang="en-US">
                <a:solidFill>
                  <a:srgbClr val="FF0000"/>
                </a:solidFill>
              </a:rPr>
              <a:t>后端数据库会查询该用户名的所有信息，返回名称、密码（其他内容待商榷），如果没有返回</a:t>
            </a:r>
            <a:r>
              <a:rPr lang="en-US" altLang="zh-CN">
                <a:solidFill>
                  <a:srgbClr val="FF0000"/>
                </a:solidFill>
              </a:rPr>
              <a:t>null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48375" y="3740150"/>
            <a:ext cx="21088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</a:rPr>
              <a:t>如果不查询，输入字段是空，默认下方会展示所有用户的信息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172075" y="400050"/>
            <a:ext cx="5904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后端用户要存用户名、</a:t>
            </a:r>
            <a:r>
              <a:rPr lang="zh-CN" altLang="en-US">
                <a:solidFill>
                  <a:srgbClr val="FF0000"/>
                </a:solidFill>
              </a:rPr>
              <a:t>密码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管理页面</a:t>
            </a:r>
            <a:endParaRPr lang="zh-CN" altLang="en-US" sz="3600"/>
          </a:p>
        </p:txBody>
      </p:sp>
      <p:sp>
        <p:nvSpPr>
          <p:cNvPr id="3" name="文本框 2"/>
          <p:cNvSpPr txBox="1"/>
          <p:nvPr/>
        </p:nvSpPr>
        <p:spPr>
          <a:xfrm>
            <a:off x="501650" y="16249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删去左边的的</a:t>
            </a:r>
            <a:r>
              <a:rPr lang="zh-CN" altLang="en-US"/>
              <a:t>选择功能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9555" y="2451735"/>
            <a:ext cx="6817360" cy="30816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710055" y="3844925"/>
            <a:ext cx="245999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输入文献名称，点击查询键，</a:t>
            </a:r>
            <a:r>
              <a:rPr lang="zh-CN" altLang="en-US">
                <a:solidFill>
                  <a:srgbClr val="FF0000"/>
                </a:solidFill>
              </a:rPr>
              <a:t>后端数据库会根据名称进行字符串匹配（？或者每个文献存一些关键词进行查找），返回一个文献信息的集合，每个单元包括文献的名称、作者、年份</a:t>
            </a:r>
            <a:r>
              <a:rPr lang="zh-CN" altLang="en-US">
                <a:solidFill>
                  <a:srgbClr val="FF0000"/>
                </a:solidFill>
              </a:rPr>
              <a:t>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72075" y="400050"/>
            <a:ext cx="5904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后端成果应该要存名称、作者、年份、期刊或会议、关键词、摘要（？这个不确定）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46395" y="599186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这里不确定是否要添加管理员查看文献的</a:t>
            </a:r>
            <a:r>
              <a:rPr lang="zh-CN" altLang="en-US"/>
              <a:t>功能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管理页面</a:t>
            </a:r>
            <a:endParaRPr lang="zh-CN" altLang="en-US" sz="3600"/>
          </a:p>
        </p:txBody>
      </p:sp>
      <p:sp>
        <p:nvSpPr>
          <p:cNvPr id="2" name="文本框 1"/>
          <p:cNvSpPr txBox="1"/>
          <p:nvPr/>
        </p:nvSpPr>
        <p:spPr>
          <a:xfrm>
            <a:off x="1224915" y="1183640"/>
            <a:ext cx="3806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举报功能留到后面</a:t>
            </a:r>
            <a:r>
              <a:rPr lang="zh-CN" altLang="en-US"/>
              <a:t>做吧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7390" y="25082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个人</a:t>
            </a:r>
            <a:r>
              <a:rPr lang="zh-CN" altLang="en-US" sz="3600"/>
              <a:t>中心</a:t>
            </a:r>
            <a:endParaRPr lang="zh-CN" altLang="en-US" sz="36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485" y="1207770"/>
            <a:ext cx="6717030" cy="30264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51485" y="4234180"/>
            <a:ext cx="27063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左边是三项：个人信息、对话记录、搜索记录、我的</a:t>
            </a:r>
            <a:r>
              <a:rPr lang="zh-CN" altLang="en-US"/>
              <a:t>报告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40170" y="3981450"/>
            <a:ext cx="50920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个人信息：展示用户名、密码（可否修改</a:t>
            </a:r>
            <a:r>
              <a:rPr lang="zh-CN" altLang="en-US"/>
              <a:t>待商议）</a:t>
            </a:r>
            <a:endParaRPr lang="zh-CN" altLang="en-US"/>
          </a:p>
          <a:p>
            <a:r>
              <a:rPr lang="zh-CN" altLang="en-US"/>
              <a:t>对话记录：按照时间（由近及远）顺序以列表形式展示</a:t>
            </a:r>
            <a:r>
              <a:rPr lang="en-US" altLang="zh-CN"/>
              <a:t>AI</a:t>
            </a:r>
            <a:r>
              <a:rPr lang="zh-CN" altLang="en-US"/>
              <a:t>对话的</a:t>
            </a:r>
            <a:r>
              <a:rPr lang="en-US" altLang="zh-CN"/>
              <a:t>id</a:t>
            </a:r>
            <a:r>
              <a:rPr lang="zh-CN" altLang="en-US"/>
              <a:t>号、主题、时间，右边会有一个查看按钮，点击会展示对话内容（</a:t>
            </a:r>
            <a:r>
              <a:rPr lang="zh-CN" altLang="en-US">
                <a:solidFill>
                  <a:srgbClr val="FF0000"/>
                </a:solidFill>
              </a:rPr>
              <a:t>后端根据</a:t>
            </a:r>
            <a:r>
              <a:rPr lang="en-US" altLang="zh-CN">
                <a:solidFill>
                  <a:srgbClr val="FF0000"/>
                </a:solidFill>
              </a:rPr>
              <a:t>id</a:t>
            </a:r>
            <a:r>
              <a:rPr lang="zh-CN" altLang="en-US">
                <a:solidFill>
                  <a:srgbClr val="FF0000"/>
                </a:solidFill>
              </a:rPr>
              <a:t>查找并返回前端</a:t>
            </a:r>
            <a:r>
              <a:rPr lang="zh-CN" altLang="en-US"/>
              <a:t>），展示形式可以跳转到前面用户交互的页面，也可以单独在个人中心展示，</a:t>
            </a:r>
            <a:r>
              <a:rPr lang="zh-CN" altLang="en-US"/>
              <a:t>还有一个删除按钮，点击可删除</a:t>
            </a:r>
            <a:r>
              <a:rPr lang="zh-CN" altLang="en-US">
                <a:solidFill>
                  <a:srgbClr val="FF0000"/>
                </a:solidFill>
              </a:rPr>
              <a:t>（后端</a:t>
            </a:r>
            <a:r>
              <a:rPr lang="zh-CN" altLang="en-US">
                <a:solidFill>
                  <a:srgbClr val="FF0000"/>
                </a:solidFill>
              </a:rPr>
              <a:t>移除）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/>
              <a:t>搜索记录、我的报告：与上面类似，按时间排列、展示标题和时间，右边会有一个查看和</a:t>
            </a:r>
            <a:r>
              <a:rPr lang="zh-CN" altLang="en-US"/>
              <a:t>删除按钮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509635" y="1207770"/>
            <a:ext cx="37833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后端中每个用户除了存基本信息，还要存对话记录、搜索记录、生成报告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用户交互中每次进行搜索、对话等功能，后端都要更新</a:t>
            </a:r>
            <a:r>
              <a:rPr lang="zh-CN" altLang="en-US">
                <a:solidFill>
                  <a:srgbClr val="FF0000"/>
                </a:solidFill>
              </a:rPr>
              <a:t>数据库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检索</a:t>
            </a:r>
            <a:r>
              <a:rPr lang="zh-CN" altLang="en-US"/>
              <a:t>页面</a:t>
            </a:r>
            <a:endParaRPr lang="zh-CN" altLang="en-US"/>
          </a:p>
        </p:txBody>
      </p:sp>
      <p:pic>
        <p:nvPicPr>
          <p:cNvPr id="4" name="图片 3" descr="/private/var/folders/y5/6p8jg6215mn0rghdf3jqmf480000gn/T/com.kingsoft.wpsoffice.mac/picturecompress_20240410195109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315" y="1313815"/>
            <a:ext cx="10344150" cy="531749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36700" y="4390390"/>
            <a:ext cx="2790825" cy="2041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7525" y="4390390"/>
            <a:ext cx="2878455" cy="20415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205980" y="4390390"/>
            <a:ext cx="3069590" cy="20415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436610" y="2339975"/>
            <a:ext cx="712470" cy="4089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436610" y="1931670"/>
            <a:ext cx="108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800"/>
              <a:t>可以调到个人中心，每页都有一个感觉</a:t>
            </a:r>
            <a:r>
              <a:rPr lang="zh-CN" altLang="en-US" sz="800"/>
              <a:t>有点多余</a:t>
            </a:r>
            <a:endParaRPr lang="zh-CN" altLang="en-US" sz="800"/>
          </a:p>
        </p:txBody>
      </p:sp>
      <p:sp>
        <p:nvSpPr>
          <p:cNvPr id="11" name="文本框 10"/>
          <p:cNvSpPr txBox="1"/>
          <p:nvPr/>
        </p:nvSpPr>
        <p:spPr>
          <a:xfrm>
            <a:off x="7136130" y="2058670"/>
            <a:ext cx="14274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800"/>
              <a:t>后端存</a:t>
            </a:r>
            <a:r>
              <a:rPr lang="zh-CN" altLang="en-US" sz="800"/>
              <a:t>搜索记录，</a:t>
            </a:r>
            <a:endParaRPr lang="zh-CN" altLang="en-US" sz="800"/>
          </a:p>
          <a:p>
            <a:pPr algn="l"/>
            <a:r>
              <a:rPr lang="zh-CN" altLang="en-US" sz="800"/>
              <a:t>不需要页面跳转，</a:t>
            </a:r>
            <a:r>
              <a:rPr lang="zh-CN" altLang="en-US" sz="800"/>
              <a:t>弹窗即可</a:t>
            </a:r>
            <a:endParaRPr lang="zh-CN" altLang="en-US" sz="800"/>
          </a:p>
          <a:p>
            <a:pPr algn="l"/>
            <a:r>
              <a:rPr lang="zh-CN" altLang="en-US" sz="800"/>
              <a:t>删除</a:t>
            </a:r>
            <a:r>
              <a:rPr lang="zh-CN" altLang="en-US" sz="800"/>
              <a:t>功能</a:t>
            </a:r>
            <a:endParaRPr lang="zh-CN" altLang="en-US" sz="800"/>
          </a:p>
        </p:txBody>
      </p:sp>
      <p:sp>
        <p:nvSpPr>
          <p:cNvPr id="12" name="文本框 11"/>
          <p:cNvSpPr txBox="1"/>
          <p:nvPr/>
        </p:nvSpPr>
        <p:spPr>
          <a:xfrm>
            <a:off x="1592580" y="4492625"/>
            <a:ext cx="1130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论文推荐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743450" y="2215515"/>
            <a:ext cx="712470" cy="532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479925" y="1931670"/>
            <a:ext cx="12395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换成自己的</a:t>
            </a:r>
            <a:r>
              <a:rPr lang="en-US" altLang="zh-CN" sz="1200"/>
              <a:t>logo</a:t>
            </a:r>
            <a:endParaRPr lang="en-US" altLang="zh-CN" sz="1200"/>
          </a:p>
        </p:txBody>
      </p:sp>
      <p:sp>
        <p:nvSpPr>
          <p:cNvPr id="3" name="文本框 2"/>
          <p:cNvSpPr txBox="1"/>
          <p:nvPr/>
        </p:nvSpPr>
        <p:spPr>
          <a:xfrm>
            <a:off x="1863090" y="3246755"/>
            <a:ext cx="4575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输入检索内容，根据匹配结果</a:t>
            </a:r>
            <a:r>
              <a:rPr lang="zh-CN" altLang="en-US"/>
              <a:t>返回论文</a:t>
            </a:r>
            <a:endParaRPr lang="zh-CN" altLang="en-US"/>
          </a:p>
          <a:p>
            <a:r>
              <a:rPr lang="zh-CN" altLang="en-US"/>
              <a:t>匹配算法由后端</a:t>
            </a:r>
            <a:r>
              <a:rPr lang="zh-CN" altLang="en-US"/>
              <a:t>确定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论文推荐</a:t>
            </a:r>
            <a:r>
              <a:rPr lang="zh-CN" altLang="en-US"/>
              <a:t>模块参考（</a:t>
            </a:r>
            <a:r>
              <a:rPr lang="zh-CN" altLang="en-US"/>
              <a:t>可以后面再做）</a:t>
            </a:r>
            <a:endParaRPr lang="zh-CN" altLang="en-US"/>
          </a:p>
        </p:txBody>
      </p:sp>
      <p:pic>
        <p:nvPicPr>
          <p:cNvPr id="4" name="内容占位符 3" descr="截屏2024-04-10 下午7.53.2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82090" y="1732915"/>
            <a:ext cx="6311900" cy="28321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66165" y="1438910"/>
            <a:ext cx="9981565" cy="382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方式一：全站论文推荐（</a:t>
            </a:r>
            <a:r>
              <a:rPr lang="zh-CN" altLang="en-US"/>
              <a:t>参考视频网站）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66165" y="48602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方法二：</a:t>
            </a:r>
            <a:r>
              <a:rPr lang="zh-CN" altLang="en-US"/>
              <a:t>分模块推荐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45565" y="5344795"/>
            <a:ext cx="2849880" cy="14243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030730" y="5344795"/>
            <a:ext cx="1479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计算机视觉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31365" y="5713095"/>
            <a:ext cx="14789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xxxxxx</a:t>
            </a:r>
            <a:endParaRPr lang="en-US" altLang="zh-CN"/>
          </a:p>
          <a:p>
            <a:r>
              <a:rPr lang="en-US" altLang="zh-CN"/>
              <a:t>2. yyyyyy</a:t>
            </a:r>
            <a:endParaRPr lang="en-US" altLang="zh-CN"/>
          </a:p>
          <a:p>
            <a:r>
              <a:rPr lang="en-US" altLang="zh-CN"/>
              <a:t>3. zzzzzz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4326890" y="59182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8028940" y="1946275"/>
            <a:ext cx="2849880" cy="1129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后端返回热门文献的名称、封面</a:t>
            </a:r>
            <a:r>
              <a:rPr lang="en-US" altLang="zh-CN"/>
              <a:t>(?)</a:t>
            </a:r>
            <a:endParaRPr lang="zh-CN" altLang="en-US"/>
          </a:p>
          <a:p>
            <a:r>
              <a:rPr lang="zh-CN" altLang="en-US"/>
              <a:t>返回五个左右，</a:t>
            </a:r>
            <a:r>
              <a:rPr lang="zh-CN" altLang="en-US"/>
              <a:t>滚动播放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40805" y="5344795"/>
            <a:ext cx="3421380" cy="1129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后端返回每一个分类的热门文献的名称，</a:t>
            </a:r>
            <a:r>
              <a:rPr lang="zh-CN" altLang="en-US"/>
              <a:t>热度</a:t>
            </a:r>
            <a:endParaRPr lang="zh-CN" altLang="en-US"/>
          </a:p>
          <a:p>
            <a:r>
              <a:rPr lang="zh-CN" altLang="en-US"/>
              <a:t>返回五个左右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检索</a:t>
            </a:r>
            <a:r>
              <a:rPr lang="zh-CN" altLang="en-US"/>
              <a:t>历史</a:t>
            </a:r>
            <a:endParaRPr lang="zh-CN" altLang="en-US"/>
          </a:p>
        </p:txBody>
      </p:sp>
      <p:pic>
        <p:nvPicPr>
          <p:cNvPr id="3" name="图片 2" descr="/private/var/folders/y5/6p8jg6215mn0rghdf3jqmf480000gn/T/com.kingsoft.wpsoffice.mac/picturecompress_20240410200527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9275" y="1313815"/>
            <a:ext cx="8818245" cy="5511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396480" y="3429000"/>
            <a:ext cx="102235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900">
                <a:solidFill>
                  <a:srgbClr val="FF0000"/>
                </a:solidFill>
              </a:rPr>
              <a:t>全部删除</a:t>
            </a:r>
            <a:endParaRPr lang="zh-CN" altLang="en-US" sz="90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512810" y="3429000"/>
            <a:ext cx="23221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可以单独删除，也可以</a:t>
            </a:r>
            <a:r>
              <a:rPr lang="zh-CN" altLang="en-US" sz="1000"/>
              <a:t>一键清空</a:t>
            </a:r>
            <a:endParaRPr lang="zh-CN" altLang="en-US" sz="1000"/>
          </a:p>
          <a:p>
            <a:r>
              <a:rPr lang="zh-CN" altLang="en-US" sz="1000"/>
              <a:t>前端发送请求，后端</a:t>
            </a:r>
            <a:r>
              <a:rPr lang="zh-CN" altLang="en-US" sz="1000"/>
              <a:t>在数据库中删除</a:t>
            </a:r>
            <a:endParaRPr lang="zh-CN" altLang="en-US" sz="100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7.xml><?xml version="1.0" encoding="utf-8"?>
<p:tagLst xmlns:p="http://schemas.openxmlformats.org/presentationml/2006/main">
  <p:tag name="COMMONDATA" val="eyJoZGlkIjoiMDJkNzEyNWExZDljOGYxNGI1YmE4MjVkYmI0OWE2NTc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1609</Words>
  <Application>WPS 文字</Application>
  <PresentationFormat>宽屏</PresentationFormat>
  <Paragraphs>206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Wingdings</vt:lpstr>
      <vt:lpstr>微软雅黑</vt:lpstr>
      <vt:lpstr>汉仪旗黑</vt:lpstr>
      <vt:lpstr>微软雅黑</vt:lpstr>
      <vt:lpstr>宋体</vt:lpstr>
      <vt:lpstr>Arial Unicode MS</vt:lpstr>
      <vt:lpstr>Calibri</vt:lpstr>
      <vt:lpstr>Helvetica Neue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检索页面</vt:lpstr>
      <vt:lpstr>论文推荐模块参考（可以后面再做）</vt:lpstr>
      <vt:lpstr>检索历史</vt:lpstr>
      <vt:lpstr>检索结果</vt:lpstr>
      <vt:lpstr>报告阅读页面</vt:lpstr>
      <vt:lpstr>论文详情</vt:lpstr>
      <vt:lpstr>论文上传</vt:lpstr>
      <vt:lpstr>论文研读页面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20220907161925</cp:lastModifiedBy>
  <cp:revision>197</cp:revision>
  <dcterms:created xsi:type="dcterms:W3CDTF">2024-04-10T14:01:36Z</dcterms:created>
  <dcterms:modified xsi:type="dcterms:W3CDTF">2024-04-10T14:01:36Z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2052-6.2.1.8344</vt:lpwstr>
  </property>
  <property fmtid="{D5CDD505-2E9C-101B-9397-08002B2CF9AE}" pid="3" name="ICV">
    <vt:lpwstr>A91E9F97BE61B281E59916665F3616DE_43</vt:lpwstr>
  </property>
</Properties>
</file>